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7562850" cy="10688638"/>
  <p:notesSz cx="6858000" cy="9144000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lisa Daga" initials="AD" lastIdx="1" clrIdx="0">
    <p:extLst>
      <p:ext uri="{19B8F6BF-5375-455C-9EA6-DF929625EA0E}">
        <p15:presenceInfo xmlns:p15="http://schemas.microsoft.com/office/powerpoint/2012/main" userId="S::annalisa.daga@unione.milano.it::3db0edb6-6a38-433d-a881-d9f45fa435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3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53" autoAdjust="0"/>
    <p:restoredTop sz="99913" autoAdjust="0"/>
  </p:normalViewPr>
  <p:slideViewPr>
    <p:cSldViewPr snapToGrid="0" snapToObjects="1">
      <p:cViewPr varScale="1">
        <p:scale>
          <a:sx n="74" d="100"/>
          <a:sy n="74" d="100"/>
        </p:scale>
        <p:origin x="2820" y="60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B70D-A35D-334C-BB8E-45A562F305FF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3CA9-7719-2C4B-9277-08D7233F53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73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F126-E9BF-3A45-B6B6-801BF8C21C0F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81E79-2859-454F-B4D1-16AED1B82E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9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E79-2859-454F-B4D1-16AED1B82E8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30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E79-2859-454F-B4D1-16AED1B82E8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4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16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51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28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142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4449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9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38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7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15FA-F9F2-B24F-8229-15928030EA4E}" type="datetimeFigureOut">
              <a:rPr lang="it-IT" smtClean="0"/>
              <a:pPr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3068-EC2E-C04E-8923-A8ACB6DBA5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8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keting@unione.milano.it" TargetMode="External"/><Relationship Id="rId5" Type="http://schemas.openxmlformats.org/officeDocument/2006/relationships/hyperlink" Target="mailto:federlingue@unione.milano.it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keting@unione.milano.it" TargetMode="External"/><Relationship Id="rId4" Type="http://schemas.openxmlformats.org/officeDocument/2006/relationships/hyperlink" Target="mailto:federlingue@unione.milan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37445"/>
            <a:ext cx="7562850" cy="261889"/>
          </a:xfrm>
        </p:spPr>
        <p:txBody>
          <a:bodyPr anchor="b">
            <a:normAutofit fontScale="90000"/>
          </a:bodyPr>
          <a:lstStyle/>
          <a:p>
            <a:r>
              <a:rPr lang="it-IT" sz="1801" b="1" dirty="0">
                <a:solidFill>
                  <a:srgbClr val="FF6600"/>
                </a:solidFill>
              </a:rPr>
              <a:t>Servizi Linguistici: traduzione, interpretariato, corsi di lingue e localizzazione</a:t>
            </a:r>
            <a:endParaRPr lang="it-IT" sz="1800" dirty="0">
              <a:solidFill>
                <a:srgbClr val="FF6600"/>
              </a:solidFill>
            </a:endParaRPr>
          </a:p>
        </p:txBody>
      </p:sp>
      <p:pic>
        <p:nvPicPr>
          <p:cNvPr id="6" name="Immagine 5" descr="Logo Con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26" y="9769919"/>
            <a:ext cx="2569798" cy="71437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67214" y="599335"/>
            <a:ext cx="6428423" cy="276999"/>
          </a:xfrm>
          <a:prstGeom prst="rect">
            <a:avLst/>
          </a:prstGeom>
          <a:solidFill>
            <a:srgbClr val="032D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kern="800" spc="240" dirty="0">
                <a:solidFill>
                  <a:schemeClr val="bg1"/>
                </a:solidFill>
              </a:rPr>
              <a:t>CONVENZIONE PER GLI ASSOCIATI CONFCOMMERCIO MILANO</a:t>
            </a:r>
          </a:p>
        </p:txBody>
      </p:sp>
      <p:pic>
        <p:nvPicPr>
          <p:cNvPr id="13" name="Immagin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2" y="974872"/>
            <a:ext cx="514985" cy="5854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67214" y="8666525"/>
            <a:ext cx="6428423" cy="10147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02483" y="2715306"/>
            <a:ext cx="6417474" cy="5779307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it-IT" sz="1600" b="1" dirty="0">
                <a:effectLst/>
                <a:latin typeface="Calibri-Bold"/>
                <a:ea typeface="Calibri" panose="020F0502020204030204" pitchFamily="34" charset="0"/>
              </a:rPr>
              <a:t>CON FEDERLINGUE PUOI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600" b="1" dirty="0">
                <a:effectLst/>
                <a:latin typeface="Calibri-Bold"/>
                <a:ea typeface="Calibri" panose="020F0502020204030204" pitchFamily="34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VUOI INCREMENTARE IL TUO BUSINESS SUI MERCATI ESTERI? </a:t>
            </a:r>
            <a: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lingue straniere sono fondamentali per aprirsi ai nuovi mercati e i soci Federlingue mettono a tua disposizione sia i servizi di traduzione, localizzazione e interpretariato nei settori di tuo interesse, sia corsi di lingua straniera per conferirti un ruolo attivo sul panorama internazionale. </a:t>
            </a:r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CON FEDERLINGUE PUOI.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SEI UN’IMPRESA INTERESSATA ALLE GARE EUROPEE O INTERNAZIONALI? </a:t>
            </a:r>
            <a: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Rivolgiti ai nostri associati per tradurre i complessi testi dei bandi pubblicati dalla Commissione Europea o da altre organizzazioni internazionali. </a:t>
            </a:r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CON FEDERLINGUE PUOI.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SEI UN IMPRENDITORE DEL WEB? </a:t>
            </a:r>
            <a: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Apriti al mercato globale facendo “localizzare” dai nostri esperti i siti web da te gestiti adeguando testi, immagini e stile alla lingua e alla cultura dei lettori stranieri. Affidati inoltre ai nostri esperti SEO per aumentare la visibilità internazionale dei siti nei motori di ricerca. </a:t>
            </a:r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CON FEDERLINGUE PUOI.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 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SEI UN RISTORATORE? </a:t>
            </a:r>
            <a:r>
              <a:rPr lang="it-IT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 un nuovo impulso ai tuoi affari accogliendo i turisti con un menù tradotto nelle principali lingue straniere! E perché non proporre ai tuoi collaboratori un breve corso di formazione per imparare le parole chiave che attirano i clienti stranieri? </a:t>
            </a:r>
            <a:r>
              <a:rPr lang="it-IT" sz="1500" b="1" dirty="0">
                <a:effectLst/>
                <a:latin typeface="Calibri-Bold"/>
                <a:ea typeface="Calibri" panose="020F0502020204030204" pitchFamily="34" charset="0"/>
              </a:rPr>
              <a:t>CON FEDERLINGUE PUOI.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510" algn="just"/>
            <a:r>
              <a:rPr lang="it-IT" sz="1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79374" y="8706349"/>
            <a:ext cx="6407951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it-IT" sz="1100" b="1" dirty="0">
                <a:solidFill>
                  <a:srgbClr val="032D54"/>
                </a:solidFill>
              </a:rPr>
              <a:t>CONTATTI: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FEDERLINGUE</a:t>
            </a:r>
            <a:endParaRPr lang="it-IT" sz="100" b="1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federl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ingu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e@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un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i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o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e</a:t>
            </a:r>
            <a:r>
              <a:rPr lang="en-GB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.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m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ila</a:t>
            </a:r>
            <a:r>
              <a:rPr lang="en-GB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n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o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.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i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t</a:t>
            </a: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richiedere un contatto di approfondimento, inviare un'email alla propria Associazione o all'indirizzo </a:t>
            </a:r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marketing@unione.milano.it</a:t>
            </a:r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indicando ragione sociale, partita iva e numero di telefono.</a:t>
            </a:r>
          </a:p>
        </p:txBody>
      </p:sp>
      <p:cxnSp>
        <p:nvCxnSpPr>
          <p:cNvPr id="30" name="Connettore 1 29"/>
          <p:cNvCxnSpPr/>
          <p:nvPr/>
        </p:nvCxnSpPr>
        <p:spPr>
          <a:xfrm>
            <a:off x="569851" y="8672219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76675" y="9681273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0" y="7385"/>
            <a:ext cx="7562850" cy="1068863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74B3A-E407-4F9F-AFC4-9E3D3042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5"/>
            <a:ext cx="756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FAFD5457-ADCA-94F5-5E95-2E976911D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477" y="1007364"/>
            <a:ext cx="2074221" cy="12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8390"/>
            <a:ext cx="7562850" cy="261889"/>
          </a:xfrm>
        </p:spPr>
        <p:txBody>
          <a:bodyPr anchor="b">
            <a:normAutofit fontScale="90000"/>
          </a:bodyPr>
          <a:lstStyle/>
          <a:p>
            <a:r>
              <a:rPr lang="it-IT" sz="1801" b="1" dirty="0">
                <a:solidFill>
                  <a:srgbClr val="FF6600"/>
                </a:solidFill>
              </a:rPr>
              <a:t>Servizi Linguistici: traduzione, interpretariato, corsi di lingue e localizzazione</a:t>
            </a:r>
            <a:endParaRPr lang="it-IT" sz="1800" dirty="0">
              <a:solidFill>
                <a:srgbClr val="FF6600"/>
              </a:solidFill>
            </a:endParaRPr>
          </a:p>
        </p:txBody>
      </p:sp>
      <p:pic>
        <p:nvPicPr>
          <p:cNvPr id="6" name="Immagine 5" descr="Logo Con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26" y="9769919"/>
            <a:ext cx="2569798" cy="71437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67214" y="580280"/>
            <a:ext cx="6428423" cy="276999"/>
          </a:xfrm>
          <a:prstGeom prst="rect">
            <a:avLst/>
          </a:prstGeom>
          <a:solidFill>
            <a:srgbClr val="032D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kern="800" spc="240" dirty="0">
                <a:solidFill>
                  <a:schemeClr val="bg1"/>
                </a:solidFill>
              </a:rPr>
              <a:t>CONVENZIONE PER GLI ASSOCIATI CONFCOMMERCIO MILANO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67214" y="8666525"/>
            <a:ext cx="6428423" cy="10147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79374" y="8706349"/>
            <a:ext cx="6407951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it-IT" sz="1100" b="1" dirty="0">
                <a:solidFill>
                  <a:srgbClr val="032D54"/>
                </a:solidFill>
              </a:rPr>
              <a:t>CONTATTI: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FEDERLINGUE</a:t>
            </a:r>
            <a:endParaRPr lang="it-IT" sz="100" b="1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federl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ingu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e@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un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i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o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e</a:t>
            </a:r>
            <a:r>
              <a:rPr lang="en-GB" sz="1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.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m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ila</a:t>
            </a:r>
            <a:r>
              <a:rPr lang="en-GB" sz="1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n</a:t>
            </a:r>
            <a:r>
              <a:rPr lang="en-GB" sz="12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o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.</a:t>
            </a:r>
            <a:r>
              <a:rPr lang="en-GB" sz="1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i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t</a:t>
            </a: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richiedere un contatto di approfondimento, inviare un'email alla propria Associazione o all'indirizzo </a:t>
            </a:r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marketing@unione.milano.it</a:t>
            </a:r>
            <a:r>
              <a:rPr lang="it-IT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indicando ragione sociale, partita iva e numero di telefono.</a:t>
            </a:r>
          </a:p>
        </p:txBody>
      </p:sp>
      <p:cxnSp>
        <p:nvCxnSpPr>
          <p:cNvPr id="30" name="Connettore 1 29"/>
          <p:cNvCxnSpPr/>
          <p:nvPr/>
        </p:nvCxnSpPr>
        <p:spPr>
          <a:xfrm>
            <a:off x="569851" y="8672219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76675" y="9681273"/>
            <a:ext cx="6417474" cy="0"/>
          </a:xfrm>
          <a:prstGeom prst="line">
            <a:avLst/>
          </a:prstGeom>
          <a:ln w="38100" cmpd="sng">
            <a:solidFill>
              <a:srgbClr val="032D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0" y="7385"/>
            <a:ext cx="7562850" cy="1068863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79374" y="3616998"/>
            <a:ext cx="6428423" cy="310597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VANTAGGI PER I SOCI  E PER I DIPENDENTI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pPr marR="16510" algn="just">
              <a:lnSpc>
                <a:spcPct val="115000"/>
              </a:lnSpc>
            </a:pP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</a:rPr>
              <a:t>VANTAGGI PER I SOCI E PER I DIPENDENTI DI AZIENDE ASSOCIATE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16510" algn="just">
              <a:lnSpc>
                <a:spcPct val="115000"/>
              </a:lnSpc>
            </a:pP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Gra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ie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al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nv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en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it-IT" sz="1400" spc="6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spc="8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FED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UE</a:t>
            </a:r>
            <a:r>
              <a:rPr lang="it-IT" sz="1400" b="1" spc="6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Associa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Ital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it-IT" sz="1400" spc="6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Se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istici),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7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li</a:t>
            </a:r>
            <a:r>
              <a:rPr lang="it-IT" sz="1400" spc="7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ciati di 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mm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ercio Milano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ss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us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fr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ire dei seg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enti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se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</a:t>
            </a:r>
            <a:r>
              <a:rPr lang="it-IT" sz="1400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400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 scontati: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16510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16510" lvl="0" indent="-260350">
              <a:spcBef>
                <a:spcPts val="8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0575" algn="l"/>
              </a:tabLst>
            </a:pP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16510" lvl="0" indent="-260350">
              <a:spcBef>
                <a:spcPts val="8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0575" algn="l"/>
              </a:tabLst>
            </a:pP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spc="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16510" lvl="0" indent="-260350">
              <a:buFont typeface="Symbol" panose="05050102010706020507" pitchFamily="18" charset="2"/>
              <a:buChar char=""/>
            </a:pP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400" b="1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RMA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it-IT" sz="1400" b="1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16510" lvl="0" indent="-260350">
              <a:spcBef>
                <a:spcPts val="6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it-IT" sz="1400" b="1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b="1" spc="-1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DUL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spc="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1400" b="1" spc="-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ZZI 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16510" lvl="0" indent="-260350">
              <a:buFont typeface="Symbol" panose="05050102010706020507" pitchFamily="18" charset="2"/>
              <a:buChar char=""/>
            </a:pP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INTERPRETARIATO IN SIMULTANEA ONLINE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16510" lvl="0" indent="-260350">
              <a:buFont typeface="Symbol" panose="05050102010706020507" pitchFamily="18" charset="2"/>
              <a:buChar char=""/>
            </a:pPr>
            <a:r>
              <a:rPr lang="it-IT" sz="1400" b="1" spc="-5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CORSI DI LINGUE ONLINE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(sconto del </a:t>
            </a:r>
            <a:r>
              <a:rPr lang="it-IT" sz="1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sz="1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74B3A-E407-4F9F-AFC4-9E3D3042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6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847968-442D-423F-89F7-12386808A61A}"/>
              </a:ext>
            </a:extLst>
          </p:cNvPr>
          <p:cNvSpPr txBox="1"/>
          <p:nvPr/>
        </p:nvSpPr>
        <p:spPr>
          <a:xfrm>
            <a:off x="567214" y="1188403"/>
            <a:ext cx="6420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imprese aderenti a FEDERLINGUE si avvalgono, per lo svolgimento della propria attività, di traduttori, interpreti e docenti madrelingua di comprovata esperienza, vagliando di volta in volta, in funzione dei diversi settori e ambiti specialistici, i professionisti più idonei, selezionati in base all’esperienza e alle competenze richieste. Gli associati FEDERLINGUE sono in grado di offrire servizi linguistici per tutte le lingue europee ed extraeuropee, e di fornire alla propria clientela assistenza linguistica di alto profilo per interpretariati di simultanea, consecutiva e trattativa in occasione di congressi (in presenza e non), fiere, webinar, ecc.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A471F4-3DB0-3049-24F3-5229D0CCD44F}"/>
              </a:ext>
            </a:extLst>
          </p:cNvPr>
          <p:cNvSpPr txBox="1"/>
          <p:nvPr/>
        </p:nvSpPr>
        <p:spPr>
          <a:xfrm>
            <a:off x="579374" y="6967173"/>
            <a:ext cx="6446258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510" algn="just">
              <a:lnSpc>
                <a:spcPct val="115000"/>
              </a:lnSpc>
            </a:pP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it-IT" sz="14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vengono riportate le</a:t>
            </a:r>
            <a:r>
              <a:rPr lang="it-IT" sz="14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it-IT" sz="14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it-IT" sz="14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it-IT" sz="14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spc="16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14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4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(la presenza del segno </a:t>
            </a:r>
            <a:r>
              <a:rPr lang="it-IT" sz="1400" dirty="0">
                <a:solidFill>
                  <a:srgbClr val="0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indica che il servizio è offerto in convenzione).</a:t>
            </a:r>
            <a:r>
              <a:rPr lang="it-IT" sz="1400" spc="2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40671"/>
      </p:ext>
    </p:extLst>
  </p:cSld>
  <p:clrMapOvr>
    <a:masterClrMapping/>
  </p:clrMapOvr>
</p:sld>
</file>

<file path=ppt/theme/theme1.xml><?xml version="1.0" encoding="utf-8"?>
<a:theme xmlns:a="http://schemas.openxmlformats.org/drawingml/2006/main" name="Sheda sempl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28F516C68DDE4CAAA7A9D42735B846" ma:contentTypeVersion="16" ma:contentTypeDescription="Creare un nuovo documento." ma:contentTypeScope="" ma:versionID="dc717c33931448dd18172de1ea8cc135">
  <xsd:schema xmlns:xsd="http://www.w3.org/2001/XMLSchema" xmlns:xs="http://www.w3.org/2001/XMLSchema" xmlns:p="http://schemas.microsoft.com/office/2006/metadata/properties" xmlns:ns3="c3821670-4b09-4a79-8882-6f64b34bdc00" xmlns:ns4="4a4e7504-a213-4a47-b9d1-31c96441775c" targetNamespace="http://schemas.microsoft.com/office/2006/metadata/properties" ma:root="true" ma:fieldsID="486772eccaf90581b61f2196d0d83ff5" ns3:_="" ns4:_="">
    <xsd:import namespace="c3821670-4b09-4a79-8882-6f64b34bdc00"/>
    <xsd:import namespace="4a4e7504-a213-4a47-b9d1-31c964417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21670-4b09-4a79-8882-6f64b34bd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e7504-a213-4a47-b9d1-31c964417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821670-4b09-4a79-8882-6f64b34bdc00" xsi:nil="true"/>
  </documentManagement>
</p:properties>
</file>

<file path=customXml/itemProps1.xml><?xml version="1.0" encoding="utf-8"?>
<ds:datastoreItem xmlns:ds="http://schemas.openxmlformats.org/officeDocument/2006/customXml" ds:itemID="{30D7E2C5-1C47-4997-9C4A-30302CBEE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21670-4b09-4a79-8882-6f64b34bdc00"/>
    <ds:schemaRef ds:uri="4a4e7504-a213-4a47-b9d1-31c964417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CBC197-C84D-44B6-866C-F07DA2E06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A1561-E60D-4FBA-9652-F112BDB9BA0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4e7504-a213-4a47-b9d1-31c96441775c"/>
    <ds:schemaRef ds:uri="c3821670-4b09-4a79-8882-6f64b34bdc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Sheda semplice</Template>
  <TotalTime>100</TotalTime>
  <Words>564</Words>
  <Application>Microsoft Office PowerPoint</Application>
  <PresentationFormat>Personalizzato</PresentationFormat>
  <Paragraphs>37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Calibri-Bold</vt:lpstr>
      <vt:lpstr>Symbol</vt:lpstr>
      <vt:lpstr>Times New Roman</vt:lpstr>
      <vt:lpstr>Sheda semplice</vt:lpstr>
      <vt:lpstr>Servizi Linguistici: traduzione, interpretariato, corsi di lingue e localizzazione</vt:lpstr>
      <vt:lpstr>Servizi Linguistici: traduzione, interpretariato, corsi di lingue e localizzazione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NOLEGGIO A LUNGO TERMINE</dc:title>
  <dc:creator>Andrea Peviani</dc:creator>
  <cp:lastModifiedBy>Daniela Nieddu</cp:lastModifiedBy>
  <cp:revision>19</cp:revision>
  <cp:lastPrinted>2021-10-26T15:13:03Z</cp:lastPrinted>
  <dcterms:created xsi:type="dcterms:W3CDTF">2020-10-27T11:30:24Z</dcterms:created>
  <dcterms:modified xsi:type="dcterms:W3CDTF">2023-11-15T08:55:42Z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0x010100E428F516C68DDE4CAAA7A9D42735B846</vt:lpwstr>
  </property>
</Properties>
</file>